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6" r:id="rId2"/>
    <p:sldId id="305" r:id="rId3"/>
    <p:sldId id="264" r:id="rId4"/>
    <p:sldId id="298" r:id="rId5"/>
    <p:sldId id="306" r:id="rId6"/>
    <p:sldId id="294" r:id="rId7"/>
    <p:sldId id="265" r:id="rId8"/>
    <p:sldId id="288" r:id="rId9"/>
    <p:sldId id="289" r:id="rId10"/>
    <p:sldId id="281" r:id="rId11"/>
    <p:sldId id="291" r:id="rId12"/>
    <p:sldId id="299" r:id="rId13"/>
    <p:sldId id="292" r:id="rId14"/>
    <p:sldId id="293" r:id="rId15"/>
    <p:sldId id="266" r:id="rId16"/>
    <p:sldId id="267" r:id="rId17"/>
    <p:sldId id="300" r:id="rId18"/>
    <p:sldId id="307" r:id="rId19"/>
    <p:sldId id="302" r:id="rId20"/>
    <p:sldId id="303" r:id="rId21"/>
    <p:sldId id="268" r:id="rId22"/>
    <p:sldId id="270" r:id="rId23"/>
    <p:sldId id="27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Century Schoolbook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235"/>
    <a:srgbClr val="350BE7"/>
    <a:srgbClr val="99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0" autoAdjust="0"/>
  </p:normalViewPr>
  <p:slideViewPr>
    <p:cSldViewPr>
      <p:cViewPr>
        <p:scale>
          <a:sx n="87" d="100"/>
          <a:sy n="87" d="100"/>
        </p:scale>
        <p:origin x="-7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2013-2014гг</c:v>
                </c:pt>
                <c:pt idx="1">
                  <c:v>2014-2015гг.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2013-2014гг</c:v>
                </c:pt>
                <c:pt idx="1">
                  <c:v>2014-2015гг.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2013-2014гг</c:v>
                </c:pt>
                <c:pt idx="1">
                  <c:v>2014-2015гг.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785728"/>
        <c:axId val="33787264"/>
        <c:axId val="0"/>
      </c:bar3DChart>
      <c:catAx>
        <c:axId val="3378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33787264"/>
        <c:crosses val="autoZero"/>
        <c:auto val="1"/>
        <c:lblAlgn val="ctr"/>
        <c:lblOffset val="100"/>
        <c:noMultiLvlLbl val="0"/>
      </c:catAx>
      <c:valAx>
        <c:axId val="337872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378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497</c:v>
                </c:pt>
                <c:pt idx="1">
                  <c:v>835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20640"/>
        <c:axId val="8532736"/>
      </c:barChart>
      <c:catAx>
        <c:axId val="792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8532736"/>
        <c:crosses val="autoZero"/>
        <c:auto val="1"/>
        <c:lblAlgn val="ctr"/>
        <c:lblOffset val="100"/>
        <c:noMultiLvlLbl val="0"/>
      </c:catAx>
      <c:valAx>
        <c:axId val="853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20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strRef>
              <c:f>Лист1!$A$2:$A$5</c:f>
              <c:strCache>
                <c:ptCount val="3"/>
                <c:pt idx="1">
                  <c:v>2013-2014гг</c:v>
                </c:pt>
                <c:pt idx="2">
                  <c:v>2014-2015гг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497</c:v>
                </c:pt>
                <c:pt idx="2">
                  <c:v>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0"/>
              <c:layout>
                <c:manualLayout>
                  <c:x val="9.2018761200446646E-3"/>
                  <c:y val="-1.83240823169720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15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37398260096703E-2"/>
                  <c:y val="-1.145255144810756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30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72920400148795E-2"/>
                  <c:y val="-1.603357202735054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40%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1">
                  <c:v>2013-2014гг</c:v>
                </c:pt>
                <c:pt idx="2">
                  <c:v>2014-2015гг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69440"/>
        <c:axId val="8679424"/>
        <c:axId val="7907520"/>
      </c:bar3DChart>
      <c:catAx>
        <c:axId val="8669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79424"/>
        <c:crosses val="autoZero"/>
        <c:auto val="1"/>
        <c:lblAlgn val="ctr"/>
        <c:lblOffset val="100"/>
        <c:noMultiLvlLbl val="0"/>
      </c:catAx>
      <c:valAx>
        <c:axId val="86794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669440"/>
        <c:crosses val="autoZero"/>
        <c:crossBetween val="between"/>
      </c:valAx>
      <c:serAx>
        <c:axId val="7907520"/>
        <c:scaling>
          <c:orientation val="minMax"/>
        </c:scaling>
        <c:delete val="1"/>
        <c:axPos val="b"/>
        <c:majorTickMark val="out"/>
        <c:minorTickMark val="none"/>
        <c:tickLblPos val="nextTo"/>
        <c:crossAx val="867942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9555641403962787E-2"/>
          <c:w val="0.99123609526385537"/>
          <c:h val="0.882064316629988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cat>
            <c:strRef>
              <c:f>Лист1!$A$2:$A$5</c:f>
              <c:strCache>
                <c:ptCount val="3"/>
                <c:pt idx="1">
                  <c:v>2013-2014гг</c:v>
                </c:pt>
                <c:pt idx="2">
                  <c:v>2014-2013гг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497</c:v>
                </c:pt>
                <c:pt idx="2">
                  <c:v>835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cat>
            <c:strRef>
              <c:f>Лист1!$A$2:$A$5</c:f>
              <c:strCache>
                <c:ptCount val="3"/>
                <c:pt idx="1">
                  <c:v>2013-2014гг</c:v>
                </c:pt>
                <c:pt idx="2">
                  <c:v>2014-2013гг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0</c:v>
                </c:pt>
                <c:pt idx="2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21056"/>
        <c:axId val="8639232"/>
        <c:axId val="8698496"/>
      </c:bar3DChart>
      <c:catAx>
        <c:axId val="8621056"/>
        <c:scaling>
          <c:orientation val="minMax"/>
        </c:scaling>
        <c:delete val="1"/>
        <c:axPos val="b"/>
        <c:majorTickMark val="out"/>
        <c:minorTickMark val="none"/>
        <c:tickLblPos val="nextTo"/>
        <c:crossAx val="8639232"/>
        <c:crosses val="autoZero"/>
        <c:auto val="1"/>
        <c:lblAlgn val="ctr"/>
        <c:lblOffset val="100"/>
        <c:noMultiLvlLbl val="0"/>
      </c:catAx>
      <c:valAx>
        <c:axId val="86392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621056"/>
        <c:crosses val="autoZero"/>
        <c:crossBetween val="between"/>
      </c:valAx>
      <c:serAx>
        <c:axId val="8698496"/>
        <c:scaling>
          <c:orientation val="minMax"/>
        </c:scaling>
        <c:delete val="1"/>
        <c:axPos val="b"/>
        <c:majorTickMark val="out"/>
        <c:minorTickMark val="none"/>
        <c:tickLblPos val="nextTo"/>
        <c:crossAx val="863923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0.12757</cdr:x>
      <cdr:y>0.32171</cdr:y>
    </cdr:from>
    <cdr:to>
      <cdr:x>0.31401</cdr:x>
      <cdr:y>0.40309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3932" y="1707959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400 человек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0.44068</cdr:x>
      <cdr:y>0.13194</cdr:y>
    </cdr:from>
    <cdr:to>
      <cdr:x>0.60847</cdr:x>
      <cdr:y>0.18619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44416" y="700470"/>
          <a:ext cx="14257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650 человек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0.33036</cdr:x>
      <cdr:y>0.27374</cdr:y>
    </cdr:from>
    <cdr:to>
      <cdr:x>0.5</cdr:x>
      <cdr:y>0.35754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5" y="1411361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497 чел.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0.57667</cdr:x>
      <cdr:y>0.07821</cdr:y>
    </cdr:from>
    <cdr:to>
      <cdr:x>0.75152</cdr:x>
      <cdr:y>0.14804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50754" y="403249"/>
          <a:ext cx="1410148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835 чел.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0.30631</cdr:x>
      <cdr:y>0.82431</cdr:y>
    </cdr:from>
    <cdr:to>
      <cdr:x>0.48649</cdr:x>
      <cdr:y>0.9268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48272" y="4054185"/>
          <a:ext cx="144016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2013-2014гг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0.50657</cdr:x>
      <cdr:y>0.83595</cdr:y>
    </cdr:from>
    <cdr:to>
      <cdr:x>0.67774</cdr:x>
      <cdr:y>0.88853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48931" y="4111459"/>
          <a:ext cx="1368152" cy="258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2014-2015гг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0.32432</cdr:x>
      <cdr:y>0.34116</cdr:y>
    </cdr:from>
    <cdr:to>
      <cdr:x>0.46847</cdr:x>
      <cdr:y>0.41436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1677921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15 чел.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0.44144</cdr:x>
      <cdr:y>0.46736</cdr:y>
    </cdr:from>
    <cdr:to>
      <cdr:x>0.5045</cdr:x>
      <cdr:y>0.54613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28392" y="2298609"/>
          <a:ext cx="504056" cy="387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нет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0.54055</cdr:x>
      <cdr:y>0.1111</cdr:y>
    </cdr:from>
    <cdr:to>
      <cdr:x>0.64866</cdr:x>
      <cdr:y>0.16966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05093" y="592024"/>
          <a:ext cx="921013" cy="312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67 чел.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0.64865</cdr:x>
      <cdr:y>0.53149</cdr:y>
    </cdr:from>
    <cdr:to>
      <cdr:x>0.75676</cdr:x>
      <cdr:y>0.6047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184576" y="2614025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чел.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0.77477</cdr:x>
      <cdr:y>0.83296</cdr:y>
    </cdr:from>
    <cdr:to>
      <cdr:x>0.8081</cdr:x>
      <cdr:y>0.89152</cdr:y>
    </cdr:to>
    <cdr:sp macro="" textlink="">
      <cdr:nvSpPr>
        <cdr:cNvPr id="11" name="Прямоугольник 10"/>
        <cdr:cNvSpPr/>
      </cdr:nvSpPr>
      <cdr:spPr bwMode="auto">
        <a:xfrm xmlns:a="http://schemas.openxmlformats.org/drawingml/2006/main">
          <a:off x="6192688" y="4096726"/>
          <a:ext cx="266328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350BE7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0.77477</cdr:x>
      <cdr:y>0.9268</cdr:y>
    </cdr:from>
    <cdr:to>
      <cdr:x>0.81081</cdr:x>
      <cdr:y>0.98536</cdr:y>
    </cdr:to>
    <cdr:sp macro="" textlink="">
      <cdr:nvSpPr>
        <cdr:cNvPr id="12" name="Прямоугольник 11"/>
        <cdr:cNvSpPr/>
      </cdr:nvSpPr>
      <cdr:spPr bwMode="auto">
        <a:xfrm xmlns:a="http://schemas.openxmlformats.org/drawingml/2006/main">
          <a:off x="6192688" y="4558241"/>
          <a:ext cx="288032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E74235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0.93694</cdr:x>
      <cdr:y>0.86224</cdr:y>
    </cdr:from>
    <cdr:to>
      <cdr:x>1</cdr:x>
      <cdr:y>0.99135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488832" y="4240742"/>
          <a:ext cx="504056" cy="634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0.82883</cdr:x>
      <cdr:y>0.82431</cdr:y>
    </cdr:from>
    <cdr:to>
      <cdr:x>1</cdr:x>
      <cdr:y>0.98536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624736" y="4054186"/>
          <a:ext cx="136815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участники</a:t>
          </a:r>
        </a:p>
        <a:p xmlns:a="http://schemas.openxmlformats.org/drawingml/2006/main"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призёры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8BC9B-F7E1-417F-8E39-86F872C239DE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13229-6341-4F59-A035-1E58A55B9D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2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4937F-31AD-4CE2-A45C-0EA776A72B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18F74-4650-45E1-A782-6364039E77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21E56-1006-40C9-8802-77A77F19DC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5A0526-5E13-48DC-BA4B-A986974FCD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AD8A1-771A-4A84-B97C-8222C6A8B6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841D6-0A50-40DD-88C9-E4497761BE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8C556-B6E1-406C-9797-1296BC14F0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522E8-CF33-4F42-AAFC-9069BAEC1C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C236B-B3B5-454C-AFE0-67BDD7A0B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22CA3-673F-4C4D-BC8A-80A5E0161E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2BA8E-687E-4D35-B529-290D2DF8D0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766C2-1F9D-4128-893E-F3F7A5EEE9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337AE1F-FE37-4DF1-8708-669C9A7ABAA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157161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821537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Полысаевского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«Дом детского творчества имени Б.Т. Куропаткина»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Ресурсный центр по изучению ПДД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единого образовательного пространства для изучения правил дорожного движения»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" name="Содержимое 3" descr="C:\Users\DDT\Desktop\IMG_4430 - копия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645024"/>
            <a:ext cx="5715040" cy="278608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072074"/>
            <a:ext cx="7429552" cy="101566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сочинений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«Как я с семьёй безопасно проведу каникулы»</a:t>
            </a:r>
          </a:p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0"/>
            <a:ext cx="6466902" cy="4929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000636"/>
            <a:ext cx="4643470" cy="101566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агитбригад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«Вместе за дорожную безопасность»</a:t>
            </a:r>
          </a:p>
          <a:p>
            <a:endParaRPr lang="ru-RU" dirty="0"/>
          </a:p>
        </p:txBody>
      </p:sp>
      <p:pic>
        <p:nvPicPr>
          <p:cNvPr id="44033" name="Picture 1" descr="H:\отчет Ресурсного центра\агитбригада школы\PICT01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5037">
            <a:off x="339001" y="366078"/>
            <a:ext cx="4746147" cy="3436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4" name="Picture 2" descr="H:\отчет Ресурсного центра\агитбригада школы\PICT01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786">
            <a:off x="4212144" y="1951002"/>
            <a:ext cx="4520435" cy="3270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H:\отчет Ресурсного центра\фотоконкурс январь 15 год\Световозвращающие элементы одеваю  про безопасность не забываю МБДОУ № 50 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714488"/>
            <a:ext cx="4667285" cy="3500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4572008"/>
            <a:ext cx="4500594" cy="101566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фотографий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«Стань заметней»</a:t>
            </a:r>
          </a:p>
          <a:p>
            <a:endParaRPr lang="ru-RU" dirty="0"/>
          </a:p>
        </p:txBody>
      </p:sp>
      <p:pic>
        <p:nvPicPr>
          <p:cNvPr id="40962" name="Picture 2" descr="C:\Documents and Settings\Администратор\Рабочий стол\фото фликер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4813850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000636"/>
            <a:ext cx="4929222" cy="101566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Семейный конкурс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«Семья за дорожную безопасность»</a:t>
            </a:r>
          </a:p>
          <a:p>
            <a:pPr algn="ctr"/>
            <a:endParaRPr lang="ru-RU" dirty="0"/>
          </a:p>
        </p:txBody>
      </p:sp>
      <p:pic>
        <p:nvPicPr>
          <p:cNvPr id="54273" name="Picture 1" descr="C:\Users\DDT\Desktop\15.03 пдд\DSCN34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5" y="714356"/>
            <a:ext cx="3580822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74" name="Picture 2" descr="C:\Users\DDT\Desktop\15.03 пдд\DSCN34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714488"/>
            <a:ext cx="4555155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000636"/>
            <a:ext cx="3714776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«Безопасное колесо»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5" name="Picture 1" descr="H:\ПДД 2015\безопасное колесо май 2015\фото безопасное колесо 2015\PICT01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857364"/>
            <a:ext cx="4095469" cy="3000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6" name="Picture 2" descr="H:\ПДД 2015\безопасное колесо май 2015\фото безопасное колесо 2015\PICT01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031962"/>
            <a:ext cx="2243218" cy="3408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7" name="Picture 3" descr="H:\ПДД 2015\безопасное колесо май 2015\фото безопасное колесо 2015\PICT017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57166"/>
            <a:ext cx="2214578" cy="3491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428604"/>
            <a:ext cx="485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педагогами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16" y="1142985"/>
            <a:ext cx="7286676" cy="138499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онсультации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семинары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мастер-классы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485776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Изучение нормативных документов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G:\работа с педагогами\PICT02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4119260" cy="2471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2" name="Picture 4" descr="F:\Web_05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571745"/>
            <a:ext cx="3857652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63909" y="166994"/>
            <a:ext cx="485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педагогами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760381"/>
            <a:ext cx="7715304" cy="95410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профессионального мастерства по БДД</a:t>
            </a:r>
          </a:p>
          <a:p>
            <a:endParaRPr lang="ru-RU" sz="2800" dirty="0" smtClean="0"/>
          </a:p>
        </p:txBody>
      </p:sp>
      <p:pic>
        <p:nvPicPr>
          <p:cNvPr id="31745" name="Picture 1" descr="F:\Web_05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571744"/>
            <a:ext cx="3178990" cy="2119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6" name="Picture 2" descr="F:\IMG_06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3197591" cy="2131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214346" y="407194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Педагоги за безопасность на дороге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1429" y="1500174"/>
            <a:ext cx="28396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лучшую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дидактическую игру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«Игра дело серьёзное»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28992" y="528638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лучшую разработку интегрированного урока 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«Правила ПДД – правила жизни»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C:\Users\DDT\Desktop\акция юный водитель, занятия\DSCF36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4500570"/>
            <a:ext cx="1571075" cy="2166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2143116"/>
            <a:ext cx="184731" cy="9233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371475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142852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Ресурсного центра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4210" name="Picture 2" descr="C:\Users\DDT\Desktop\работа с педагогами\PICT02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3039294" cy="2279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4212" name="Picture 4" descr="C:\Users\DDT\Desktop\работа с педагогами\PICT02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214554"/>
            <a:ext cx="3309690" cy="2482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571868" y="785794"/>
            <a:ext cx="4071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Созданы условия для развития компетентности педагогов и детей в области ПДД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786190"/>
            <a:ext cx="278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Учебно-методический кабинет по ПДД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DDT\Desktop\акция юный водитель, занятия\DSCF36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4111202"/>
            <a:ext cx="3499262" cy="2461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428728" y="514351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Систематизирован  методический материал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44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260647"/>
            <a:ext cx="6188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Количество детей, занимающихся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дополнительной общеобразовательной программе «Дорожная азбука»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0489705"/>
              </p:ext>
            </p:extLst>
          </p:nvPr>
        </p:nvGraphicFramePr>
        <p:xfrm>
          <a:off x="395536" y="1288370"/>
          <a:ext cx="8496944" cy="530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03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9" name="TextBox 8"/>
          <p:cNvSpPr txBox="1"/>
          <p:nvPr/>
        </p:nvSpPr>
        <p:spPr>
          <a:xfrm>
            <a:off x="1212019" y="-15766"/>
            <a:ext cx="771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детей,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участвующих в мероприятиях по БДД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62119184"/>
              </p:ext>
            </p:extLst>
          </p:nvPr>
        </p:nvGraphicFramePr>
        <p:xfrm>
          <a:off x="395537" y="937519"/>
          <a:ext cx="8064896" cy="515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5236" name="Picture 4" descr="C:\Users\DDT\Desktop\sokolov_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465836" cy="2071678"/>
          </a:xfrm>
          <a:prstGeom prst="rect">
            <a:avLst/>
          </a:prstGeom>
          <a:noFill/>
        </p:spPr>
      </p:pic>
      <p:pic>
        <p:nvPicPr>
          <p:cNvPr id="95235" name="Picture 3" descr="C:\Users\DDT\Desktop\terentev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1" y="4520330"/>
            <a:ext cx="1380151" cy="1950579"/>
          </a:xfrm>
          <a:prstGeom prst="rect">
            <a:avLst/>
          </a:prstGeom>
          <a:noFill/>
        </p:spPr>
      </p:pic>
      <p:pic>
        <p:nvPicPr>
          <p:cNvPr id="95234" name="Picture 2" descr="C:\Users\DDT\Desktop\edakina_ju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1423971" cy="2012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6672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11" name="TextBox 10"/>
          <p:cNvSpPr txBox="1"/>
          <p:nvPr/>
        </p:nvSpPr>
        <p:spPr>
          <a:xfrm>
            <a:off x="393224" y="332656"/>
            <a:ext cx="8750776" cy="200054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 функционирования единого образовательно-воспитательного пространства через сетевое взаимодействие МБОУ ДО «ДДТ» и образовательных организаций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Полысаевского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городского  округа  по изучению ПДД.</a:t>
            </a:r>
            <a:endParaRPr lang="ru-RU" sz="2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620342"/>
            <a:ext cx="14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82826" y="2372164"/>
            <a:ext cx="5635934" cy="1368152"/>
            <a:chOff x="177846" y="-64946"/>
            <a:chExt cx="4800832" cy="93539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7846" y="-64946"/>
              <a:ext cx="4582026" cy="93539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84073" y="-64946"/>
              <a:ext cx="4694605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822" tIns="0" rIns="180822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совершенствовать формы и методы работы с детьми по изучению ПДД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002135" y="4005063"/>
            <a:ext cx="5616625" cy="1567037"/>
            <a:chOff x="333355" y="1478353"/>
            <a:chExt cx="4783949" cy="9151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33355" y="1478353"/>
              <a:ext cx="4783949" cy="9151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50047" y="1627833"/>
              <a:ext cx="4667257" cy="691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822" tIns="0" rIns="180822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способствовать повышению педагогического   мастерства работников сферы образования по вопросам профилактики детского дорожно-транспортного травматизма (ДДТТ)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30735" y="5765444"/>
            <a:ext cx="5648045" cy="1092556"/>
            <a:chOff x="-299006" y="5550655"/>
            <a:chExt cx="4783949" cy="91512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299006" y="5550655"/>
              <a:ext cx="4783949" cy="9151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-226998" y="5550655"/>
              <a:ext cx="4694605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0822" tIns="0" rIns="180822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оказывать информационно-методическую поддержку педагогическим работникам, занимающимся вопросами обучения ПДД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788" y="-171400"/>
            <a:ext cx="9144000" cy="685800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11" name="TextBox 10"/>
          <p:cNvSpPr txBox="1"/>
          <p:nvPr/>
        </p:nvSpPr>
        <p:spPr>
          <a:xfrm>
            <a:off x="1342329" y="-171400"/>
            <a:ext cx="7572428" cy="95410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Повысился уровень компетентности педагогических работников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56938732"/>
              </p:ext>
            </p:extLst>
          </p:nvPr>
        </p:nvGraphicFramePr>
        <p:xfrm>
          <a:off x="395535" y="836712"/>
          <a:ext cx="8519221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6258" name="Picture 2" descr="C:\Users\DDT\Desktop\sm.i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43" y="3933056"/>
            <a:ext cx="1803037" cy="2533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11" name="TextBox 10"/>
          <p:cNvSpPr txBox="1"/>
          <p:nvPr/>
        </p:nvSpPr>
        <p:spPr>
          <a:xfrm>
            <a:off x="785786" y="0"/>
            <a:ext cx="7786742" cy="95410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Продукты Ресурсного центра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648637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График посещения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автогородка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559" y="709430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Страница на сайте учреждения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F:\Рисунок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46" y="1187128"/>
            <a:ext cx="5871612" cy="296915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998385" cy="4276706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48" y="4214818"/>
            <a:ext cx="470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Учебно-методический материал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DT\Desktop\акция юный водитель, занятия\DSCF36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4572008"/>
            <a:ext cx="3286148" cy="19025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3" name="Picture 1" descr="C:\Documents and Settings\Администратор\Рабочий стол\рис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9000">
            <a:off x="639007" y="525247"/>
            <a:ext cx="3443015" cy="5543254"/>
          </a:xfrm>
          <a:prstGeom prst="rect">
            <a:avLst/>
          </a:prstGeom>
          <a:noFill/>
        </p:spPr>
      </p:pic>
      <p:pic>
        <p:nvPicPr>
          <p:cNvPr id="28674" name="Picture 2" descr="C:\Documents and Settings\Администратор\Рабочий стол\рис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857232"/>
            <a:ext cx="4714908" cy="927308"/>
          </a:xfrm>
          <a:prstGeom prst="rect">
            <a:avLst/>
          </a:prstGeom>
          <a:noFill/>
        </p:spPr>
      </p:pic>
      <p:pic>
        <p:nvPicPr>
          <p:cNvPr id="28675" name="Picture 3" descr="C:\Documents and Settings\Администратор\Рабочий стол\рис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2032">
            <a:off x="2331239" y="2010990"/>
            <a:ext cx="4732337" cy="3181350"/>
          </a:xfrm>
          <a:prstGeom prst="rect">
            <a:avLst/>
          </a:prstGeom>
          <a:noFill/>
        </p:spPr>
      </p:pic>
      <p:pic>
        <p:nvPicPr>
          <p:cNvPr id="28676" name="Picture 4" descr="C:\Documents and Settings\Администратор\Рабочий стол\рис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2319">
            <a:off x="5511243" y="3567112"/>
            <a:ext cx="3275599" cy="2967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2143116"/>
            <a:ext cx="7267310" cy="9233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3714752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МБОУ ДО «ДДТ»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г.Полысаево, ул.Крупской 62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ddt_2010@bk.ru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1571612"/>
            <a:ext cx="7143800" cy="40934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Приказ УО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Полысаевского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городского округа от 10.10.2014 № 233 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 присвоении статуса муниципального Ресурсного центра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муниципального бюджетного образовательного учреждения дополнительного образования «Дом детского творчества имени Б.Т. Куропаткина» от 31.10.2014 № 151 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 назначении ответственного и о составе рабочей группы по организации работы Ресурсного центра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Ресурсном центре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работы Ресурсного центра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8860" y="35567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64381" y="142852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Направления  деятельности  Ресурсного центра</a:t>
            </a:r>
            <a:endParaRPr lang="ru-RU" sz="2800" dirty="0"/>
          </a:p>
        </p:txBody>
      </p:sp>
      <p:sp>
        <p:nvSpPr>
          <p:cNvPr id="7" name="Блок-схема: процесс 6"/>
          <p:cNvSpPr/>
          <p:nvPr/>
        </p:nvSpPr>
        <p:spPr bwMode="auto">
          <a:xfrm>
            <a:off x="1357290" y="1571612"/>
            <a:ext cx="2214578" cy="489236"/>
          </a:xfrm>
          <a:prstGeom prst="flowChartProces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детьми</a:t>
            </a:r>
          </a:p>
        </p:txBody>
      </p:sp>
      <p:sp>
        <p:nvSpPr>
          <p:cNvPr id="10" name="Блок-схема: процесс 9"/>
          <p:cNvSpPr/>
          <p:nvPr/>
        </p:nvSpPr>
        <p:spPr bwMode="auto">
          <a:xfrm>
            <a:off x="5214942" y="1643050"/>
            <a:ext cx="2143140" cy="489806"/>
          </a:xfrm>
          <a:prstGeom prst="flowChartProces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 педагогами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357430"/>
            <a:ext cx="2500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rot="16200000" flipH="1">
            <a:off x="5000628" y="714356"/>
            <a:ext cx="914400" cy="7715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 rot="10800000" flipV="1">
            <a:off x="3000364" y="642918"/>
            <a:ext cx="857256" cy="785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 rot="5400000">
            <a:off x="1285092" y="2168575"/>
            <a:ext cx="357190" cy="357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Прямая со стрелкой 27"/>
          <p:cNvCxnSpPr/>
          <p:nvPr/>
        </p:nvCxnSpPr>
        <p:spPr bwMode="auto">
          <a:xfrm>
            <a:off x="3250396" y="2121602"/>
            <a:ext cx="428628" cy="357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Прямая со стрелкой 31"/>
          <p:cNvCxnSpPr/>
          <p:nvPr/>
        </p:nvCxnSpPr>
        <p:spPr bwMode="auto">
          <a:xfrm flipH="1">
            <a:off x="4219459" y="2347170"/>
            <a:ext cx="862956" cy="10818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Прямая со стрелкой 32"/>
          <p:cNvCxnSpPr/>
          <p:nvPr/>
        </p:nvCxnSpPr>
        <p:spPr bwMode="auto">
          <a:xfrm rot="5400000">
            <a:off x="5513804" y="2999578"/>
            <a:ext cx="142796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Прямая со стрелкой 33"/>
          <p:cNvCxnSpPr/>
          <p:nvPr/>
        </p:nvCxnSpPr>
        <p:spPr bwMode="auto">
          <a:xfrm>
            <a:off x="7020272" y="2132856"/>
            <a:ext cx="766438" cy="12247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Блок-схема: процесс 48"/>
          <p:cNvSpPr/>
          <p:nvPr/>
        </p:nvSpPr>
        <p:spPr bwMode="auto">
          <a:xfrm rot="10800000" flipV="1">
            <a:off x="2786050" y="3722660"/>
            <a:ext cx="1785950" cy="785818"/>
          </a:xfrm>
          <a:prstGeom prst="flowChartProcess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учебно-методическая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4929190" y="3857628"/>
            <a:ext cx="2143140" cy="7143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организационно-методическая 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7215206" y="3794098"/>
            <a:ext cx="2071702" cy="71438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информационно-методическая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078817" y="2566614"/>
            <a:ext cx="2271722" cy="64294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организационно-методическая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42844" y="2677009"/>
            <a:ext cx="1857388" cy="64294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учебно-методическая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5594" y="476672"/>
            <a:ext cx="416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772816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Дополнительные общеобразовательные программы: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«Дорожная азбука» 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«Перекрёсток»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C:\Users\DDT\Desktop\акция юный водитель, занятия\PICT02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496202"/>
            <a:ext cx="3214710" cy="2411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1" descr="C:\Documents and Settings\Admin\Рабочий стол\IMG_06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430" y="3068960"/>
            <a:ext cx="3574018" cy="2316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0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5715016"/>
            <a:ext cx="8143932" cy="4616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1472" y="4357694"/>
            <a:ext cx="392909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Акция «Сохрани жизнь!»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7" name="Picture 1" descr="F:\s47877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571480"/>
            <a:ext cx="4326527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418" name="Picture 2" descr="F:\s64677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428868"/>
            <a:ext cx="4191029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5715016"/>
            <a:ext cx="8143932" cy="4616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dirty="0" smtClean="0"/>
          </a:p>
        </p:txBody>
      </p:sp>
      <p:pic>
        <p:nvPicPr>
          <p:cNvPr id="41985" name="Picture 1" descr="F:\Флешмоб\IMG_06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857232"/>
            <a:ext cx="7027425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357290" y="507207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Танцевальный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«Будь ярким ! Стань заметным!»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4327904"/>
            <a:ext cx="4786346" cy="163121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агитбригад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воспитанников ДОУ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«Даже кроха должен знать правила движения»</a:t>
            </a:r>
          </a:p>
          <a:p>
            <a:endParaRPr lang="ru-RU" dirty="0"/>
          </a:p>
        </p:txBody>
      </p:sp>
      <p:pic>
        <p:nvPicPr>
          <p:cNvPr id="37890" name="Picture 2" descr="H:\агитбригада доу 15\DSC012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4071966" cy="2985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89" name="Picture 1" descr="H:\агитбригада доу 15\DSC0117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143116"/>
            <a:ext cx="4429156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4839616"/>
            <a:ext cx="5357850" cy="101566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для воспитанников ДОУ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«Правила дорожные детям знать положено»</a:t>
            </a:r>
          </a:p>
          <a:p>
            <a:endParaRPr lang="ru-RU" dirty="0"/>
          </a:p>
        </p:txBody>
      </p:sp>
      <p:pic>
        <p:nvPicPr>
          <p:cNvPr id="38913" name="Picture 1" descr="H:\отчет Ресурсного центра\правила доу апрель15г\DSCN23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571480"/>
            <a:ext cx="3576628" cy="4268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4" name="Picture 2" descr="H:\отчет Ресурсного центра\правила доу апрель15г\DSCN236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4584702" cy="3462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entury Schoolbook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396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КШИ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Vorontsov</cp:lastModifiedBy>
  <cp:revision>175</cp:revision>
  <dcterms:created xsi:type="dcterms:W3CDTF">2011-07-05T13:38:56Z</dcterms:created>
  <dcterms:modified xsi:type="dcterms:W3CDTF">2016-02-05T06:29:31Z</dcterms:modified>
</cp:coreProperties>
</file>